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79" r:id="rId5"/>
    <p:sldMasterId id="2147483680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1" name="Paul Baker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3.xml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21" Type="http://schemas.openxmlformats.org/officeDocument/2006/relationships/slide" Target="slides/slide14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commentAuthors" Target="commentAuthors.xml"/><Relationship Id="rId9" Type="http://schemas.openxmlformats.org/officeDocument/2006/relationships/slide" Target="slides/slide2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5" Type="http://schemas.openxmlformats.org/officeDocument/2006/relationships/slideMaster" Target="slideMasters/slideMaster1.xml"/><Relationship Id="rId19" Type="http://schemas.openxmlformats.org/officeDocument/2006/relationships/slide" Target="slides/slide12.xml"/><Relationship Id="rId6" Type="http://schemas.openxmlformats.org/officeDocument/2006/relationships/slideMaster" Target="slideMasters/slideMaster2.xml"/><Relationship Id="rId18" Type="http://schemas.openxmlformats.org/officeDocument/2006/relationships/slide" Target="slides/slide1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3-11-02T07:45:17.042">
    <p:pos x="6000" y="0"/>
    <p:text>Can we ad a title here?
Maybe something like 'The Modules of IaC'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249b287f039_2_14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01" name="Google Shape;201;g249b287f039_2_149:notes"/>
          <p:cNvSpPr/>
          <p:nvPr>
            <p:ph idx="2" type="sldImg"/>
          </p:nvPr>
        </p:nvSpPr>
        <p:spPr>
          <a:xfrm>
            <a:off x="729609" y="1143000"/>
            <a:ext cx="5398781" cy="308579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295cb327e0d_0_5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68" name="Google Shape;268;g295cb327e0d_0_58:notes"/>
          <p:cNvSpPr/>
          <p:nvPr>
            <p:ph idx="2" type="sldImg"/>
          </p:nvPr>
        </p:nvSpPr>
        <p:spPr>
          <a:xfrm>
            <a:off x="729609" y="1143000"/>
            <a:ext cx="5398800" cy="3085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295cb327e0d_0_3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75" name="Google Shape;275;g295cb327e0d_0_36:notes"/>
          <p:cNvSpPr/>
          <p:nvPr>
            <p:ph idx="2" type="sldImg"/>
          </p:nvPr>
        </p:nvSpPr>
        <p:spPr>
          <a:xfrm>
            <a:off x="729609" y="1143000"/>
            <a:ext cx="5398800" cy="3085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295cb327e0d_0_4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81" name="Google Shape;281;g295cb327e0d_0_46:notes"/>
          <p:cNvSpPr/>
          <p:nvPr>
            <p:ph idx="2" type="sldImg"/>
          </p:nvPr>
        </p:nvSpPr>
        <p:spPr>
          <a:xfrm>
            <a:off x="729609" y="1143000"/>
            <a:ext cx="5398800" cy="3085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295cb327e0d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295cb327e0d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283d1c4f180_0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92" name="Google Shape;292;g283d1c4f180_0_1:notes"/>
          <p:cNvSpPr/>
          <p:nvPr>
            <p:ph idx="2" type="sldImg"/>
          </p:nvPr>
        </p:nvSpPr>
        <p:spPr>
          <a:xfrm>
            <a:off x="729609" y="1143000"/>
            <a:ext cx="5398800" cy="3085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ea55395e7f_0_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08" name="Google Shape;208;g1ea55395e7f_0_6:notes"/>
          <p:cNvSpPr/>
          <p:nvPr>
            <p:ph idx="2" type="sldImg"/>
          </p:nvPr>
        </p:nvSpPr>
        <p:spPr>
          <a:xfrm>
            <a:off x="729609" y="1143000"/>
            <a:ext cx="5398800" cy="3085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ea55395e7f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15" name="Google Shape;215;g1ea55395e7f_0_0:notes"/>
          <p:cNvSpPr/>
          <p:nvPr>
            <p:ph idx="2" type="sldImg"/>
          </p:nvPr>
        </p:nvSpPr>
        <p:spPr>
          <a:xfrm>
            <a:off x="729609" y="1143000"/>
            <a:ext cx="5398800" cy="3085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ea55395e7f_0_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21" name="Google Shape;221;g1ea55395e7f_0_12:notes"/>
          <p:cNvSpPr/>
          <p:nvPr>
            <p:ph idx="2" type="sldImg"/>
          </p:nvPr>
        </p:nvSpPr>
        <p:spPr>
          <a:xfrm>
            <a:off x="729609" y="1143000"/>
            <a:ext cx="5398800" cy="3085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ea55395e7f_0_2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33" name="Google Shape;233;g1ea55395e7f_0_26:notes"/>
          <p:cNvSpPr/>
          <p:nvPr>
            <p:ph idx="2" type="sldImg"/>
          </p:nvPr>
        </p:nvSpPr>
        <p:spPr>
          <a:xfrm>
            <a:off x="729609" y="1143000"/>
            <a:ext cx="5398800" cy="3085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295cb327e0d_0_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40" name="Google Shape;240;g295cb327e0d_0_16:notes"/>
          <p:cNvSpPr/>
          <p:nvPr>
            <p:ph idx="2" type="sldImg"/>
          </p:nvPr>
        </p:nvSpPr>
        <p:spPr>
          <a:xfrm>
            <a:off x="729609" y="1143000"/>
            <a:ext cx="5398800" cy="3085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295cb327e0d_0_2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47" name="Google Shape;247;g295cb327e0d_0_27:notes"/>
          <p:cNvSpPr/>
          <p:nvPr>
            <p:ph idx="2" type="sldImg"/>
          </p:nvPr>
        </p:nvSpPr>
        <p:spPr>
          <a:xfrm>
            <a:off x="729609" y="1143000"/>
            <a:ext cx="5398800" cy="3085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295cb327e0d_0_5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54" name="Google Shape;254;g295cb327e0d_0_52:notes"/>
          <p:cNvSpPr/>
          <p:nvPr>
            <p:ph idx="2" type="sldImg"/>
          </p:nvPr>
        </p:nvSpPr>
        <p:spPr>
          <a:xfrm>
            <a:off x="729609" y="1143000"/>
            <a:ext cx="5398800" cy="3085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249b287f039_2_16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61" name="Google Shape;261;g249b287f039_2_162:notes"/>
          <p:cNvSpPr/>
          <p:nvPr>
            <p:ph idx="2" type="sldImg"/>
          </p:nvPr>
        </p:nvSpPr>
        <p:spPr>
          <a:xfrm>
            <a:off x="729609" y="1143000"/>
            <a:ext cx="5398781" cy="308579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2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1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1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1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/>
          <p:nvPr/>
        </p:nvSpPr>
        <p:spPr>
          <a:xfrm>
            <a:off x="322915" y="1348402"/>
            <a:ext cx="9422489" cy="3199383"/>
          </a:xfrm>
          <a:prstGeom prst="roundRect">
            <a:avLst>
              <a:gd fmla="val 6683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1" i="0" sz="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p14"/>
          <p:cNvSpPr txBox="1"/>
          <p:nvPr>
            <p:ph type="ctrTitle"/>
          </p:nvPr>
        </p:nvSpPr>
        <p:spPr>
          <a:xfrm>
            <a:off x="635860" y="1576464"/>
            <a:ext cx="4606672" cy="1694853"/>
          </a:xfrm>
          <a:prstGeom prst="rect">
            <a:avLst/>
          </a:prstGeom>
          <a:noFill/>
          <a:ln>
            <a:noFill/>
          </a:ln>
        </p:spPr>
        <p:txBody>
          <a:bodyPr anchorCtr="0" anchor="b" bIns="17125" lIns="34275" spcFirstLastPara="1" rIns="34275" wrap="square" tIns="1712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rial"/>
              <a:buNone/>
              <a:defRPr b="1" sz="45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" type="subTitle"/>
          </p:nvPr>
        </p:nvSpPr>
        <p:spPr>
          <a:xfrm>
            <a:off x="635860" y="3490795"/>
            <a:ext cx="5378395" cy="866372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rmAutofit/>
          </a:bodyPr>
          <a:lstStyle>
            <a:lvl1pPr lv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59" name="Google Shape;59;p14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1" name="Google Shape;61;p14"/>
          <p:cNvSpPr/>
          <p:nvPr/>
        </p:nvSpPr>
        <p:spPr>
          <a:xfrm>
            <a:off x="5330397" y="595715"/>
            <a:ext cx="1788350" cy="1788583"/>
          </a:xfrm>
          <a:prstGeom prst="ellipse">
            <a:avLst/>
          </a:prstGeom>
          <a:noFill/>
          <a:ln cap="flat" cmpd="sng" w="14605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7125" lIns="34275" spcFirstLastPara="1" rIns="34275" wrap="square" tIns="171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62;p14"/>
          <p:cNvSpPr/>
          <p:nvPr/>
        </p:nvSpPr>
        <p:spPr>
          <a:xfrm>
            <a:off x="8144558" y="2045153"/>
            <a:ext cx="1353054" cy="1353231"/>
          </a:xfrm>
          <a:prstGeom prst="ellipse">
            <a:avLst/>
          </a:prstGeom>
          <a:noFill/>
          <a:ln cap="flat" cmpd="sng" w="1524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7125" lIns="34275" spcFirstLastPara="1" rIns="34275" wrap="square" tIns="171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14"/>
          <p:cNvSpPr/>
          <p:nvPr/>
        </p:nvSpPr>
        <p:spPr>
          <a:xfrm>
            <a:off x="7118747" y="2807456"/>
            <a:ext cx="1833702" cy="1833940"/>
          </a:xfrm>
          <a:prstGeom prst="ellipse">
            <a:avLst/>
          </a:prstGeom>
          <a:noFill/>
          <a:ln cap="flat" cmpd="sng" w="1524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7125" lIns="34275" spcFirstLastPara="1" rIns="34275" wrap="square" tIns="171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4" name="Google Shape;64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28650" y="313445"/>
            <a:ext cx="2305376" cy="7335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" type="obj">
  <p:cSld name="OBJEC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95" y="0"/>
            <a:ext cx="9142810" cy="514283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5"/>
          <p:cNvSpPr/>
          <p:nvPr/>
        </p:nvSpPr>
        <p:spPr>
          <a:xfrm>
            <a:off x="18786" y="211576"/>
            <a:ext cx="9144000" cy="2050104"/>
          </a:xfrm>
          <a:custGeom>
            <a:rect b="b" l="l" r="r" t="t"/>
            <a:pathLst>
              <a:path extrusionOk="0" h="5466945" w="24387176">
                <a:moveTo>
                  <a:pt x="0" y="0"/>
                </a:moveTo>
                <a:lnTo>
                  <a:pt x="21570558" y="0"/>
                </a:lnTo>
                <a:lnTo>
                  <a:pt x="21515138" y="41442"/>
                </a:lnTo>
                <a:cubicBezTo>
                  <a:pt x="21097466" y="386136"/>
                  <a:pt x="20831244" y="907783"/>
                  <a:pt x="20831244" y="1491610"/>
                </a:cubicBezTo>
                <a:cubicBezTo>
                  <a:pt x="20831244" y="2529525"/>
                  <a:pt x="21672640" y="3370921"/>
                  <a:pt x="22710556" y="3370921"/>
                </a:cubicBezTo>
                <a:cubicBezTo>
                  <a:pt x="23424124" y="3370921"/>
                  <a:pt x="24044804" y="2973230"/>
                  <a:pt x="24363046" y="2387401"/>
                </a:cubicBezTo>
                <a:lnTo>
                  <a:pt x="24387176" y="2337309"/>
                </a:lnTo>
                <a:lnTo>
                  <a:pt x="24387176" y="5466945"/>
                </a:lnTo>
                <a:lnTo>
                  <a:pt x="0" y="5466945"/>
                </a:lnTo>
                <a:close/>
              </a:path>
            </a:pathLst>
          </a:custGeom>
          <a:solidFill>
            <a:schemeClr val="lt1">
              <a:alpha val="72549"/>
            </a:schemeClr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15"/>
          <p:cNvSpPr txBox="1"/>
          <p:nvPr>
            <p:ph type="title"/>
          </p:nvPr>
        </p:nvSpPr>
        <p:spPr>
          <a:xfrm>
            <a:off x="628650" y="273844"/>
            <a:ext cx="70751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69" name="Google Shape;69;p15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rmAutofit/>
          </a:bodyPr>
          <a:lstStyle>
            <a:lvl1pPr indent="-273050" lvl="0" marL="4572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1pPr>
            <a:lvl2pPr indent="-2730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2pPr>
            <a:lvl3pPr indent="-2730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3pPr>
            <a:lvl4pPr indent="-2730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4pPr>
            <a:lvl5pPr indent="-2730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5pPr>
            <a:lvl6pPr indent="-2730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6pPr>
            <a:lvl7pPr indent="-2730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7pPr>
            <a:lvl8pPr indent="-2730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8pPr>
            <a:lvl9pPr indent="-2730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9pPr>
          </a:lstStyle>
          <a:p/>
        </p:txBody>
      </p:sp>
      <p:sp>
        <p:nvSpPr>
          <p:cNvPr id="70" name="Google Shape;70;p15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71" name="Google Shape;71;p15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2" name="Google Shape;72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58209" y="273844"/>
            <a:ext cx="914281" cy="9476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 2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/>
          <p:nvPr/>
        </p:nvSpPr>
        <p:spPr>
          <a:xfrm>
            <a:off x="322915" y="1348402"/>
            <a:ext cx="9422489" cy="3199383"/>
          </a:xfrm>
          <a:prstGeom prst="roundRect">
            <a:avLst>
              <a:gd fmla="val 6683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1" i="0" sz="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16"/>
          <p:cNvSpPr txBox="1"/>
          <p:nvPr>
            <p:ph type="ctrTitle"/>
          </p:nvPr>
        </p:nvSpPr>
        <p:spPr>
          <a:xfrm>
            <a:off x="635860" y="1576464"/>
            <a:ext cx="4606672" cy="1694853"/>
          </a:xfrm>
          <a:prstGeom prst="rect">
            <a:avLst/>
          </a:prstGeom>
          <a:noFill/>
          <a:ln>
            <a:noFill/>
          </a:ln>
        </p:spPr>
        <p:txBody>
          <a:bodyPr anchorCtr="0" anchor="b" bIns="17125" lIns="34275" spcFirstLastPara="1" rIns="34275" wrap="square" tIns="1712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rial"/>
              <a:buNone/>
              <a:defRPr b="1" sz="45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76" name="Google Shape;76;p16"/>
          <p:cNvSpPr txBox="1"/>
          <p:nvPr>
            <p:ph idx="1" type="subTitle"/>
          </p:nvPr>
        </p:nvSpPr>
        <p:spPr>
          <a:xfrm>
            <a:off x="635860" y="3490795"/>
            <a:ext cx="5378395" cy="866372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rmAutofit/>
          </a:bodyPr>
          <a:lstStyle>
            <a:lvl1pPr lv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77" name="Google Shape;77;p16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78" name="Google Shape;78;p16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9" name="Google Shape;79;p16"/>
          <p:cNvSpPr/>
          <p:nvPr/>
        </p:nvSpPr>
        <p:spPr>
          <a:xfrm>
            <a:off x="6068074" y="3379961"/>
            <a:ext cx="1221467" cy="1221626"/>
          </a:xfrm>
          <a:prstGeom prst="ellipse">
            <a:avLst/>
          </a:prstGeom>
          <a:noFill/>
          <a:ln cap="flat" cmpd="sng" w="14605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7125" lIns="34275" spcFirstLastPara="1" rIns="34275" wrap="square" tIns="171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16"/>
          <p:cNvSpPr/>
          <p:nvPr/>
        </p:nvSpPr>
        <p:spPr>
          <a:xfrm>
            <a:off x="7993997" y="1659428"/>
            <a:ext cx="1353054" cy="1353231"/>
          </a:xfrm>
          <a:prstGeom prst="ellipse">
            <a:avLst/>
          </a:prstGeom>
          <a:noFill/>
          <a:ln cap="flat" cmpd="sng" w="1524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7125" lIns="34275" spcFirstLastPara="1" rIns="34275" wrap="square" tIns="171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16"/>
          <p:cNvSpPr/>
          <p:nvPr/>
        </p:nvSpPr>
        <p:spPr>
          <a:xfrm>
            <a:off x="6659975" y="1971391"/>
            <a:ext cx="2218779" cy="2219068"/>
          </a:xfrm>
          <a:prstGeom prst="ellipse">
            <a:avLst/>
          </a:prstGeom>
          <a:noFill/>
          <a:ln cap="flat" cmpd="sng" w="1524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7125" lIns="34275" spcFirstLastPara="1" rIns="34275" wrap="square" tIns="171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16"/>
          <p:cNvSpPr/>
          <p:nvPr/>
        </p:nvSpPr>
        <p:spPr>
          <a:xfrm>
            <a:off x="6182918" y="131681"/>
            <a:ext cx="2496660" cy="2496985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3" name="Google Shape;83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451327" y="340058"/>
            <a:ext cx="1959842" cy="20312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>
  <p:cSld name="1_Title Slide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95" y="0"/>
            <a:ext cx="9142810" cy="514283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7"/>
          <p:cNvSpPr/>
          <p:nvPr/>
        </p:nvSpPr>
        <p:spPr>
          <a:xfrm>
            <a:off x="322915" y="1348402"/>
            <a:ext cx="9422489" cy="3199383"/>
          </a:xfrm>
          <a:custGeom>
            <a:rect b="b" l="l" r="r" t="t"/>
            <a:pathLst>
              <a:path extrusionOk="0" h="8531688" w="25129909">
                <a:moveTo>
                  <a:pt x="570174" y="0"/>
                </a:moveTo>
                <a:lnTo>
                  <a:pt x="15632987" y="0"/>
                </a:lnTo>
                <a:lnTo>
                  <a:pt x="15628709" y="84726"/>
                </a:lnTo>
                <a:cubicBezTo>
                  <a:pt x="15628709" y="1923455"/>
                  <a:pt x="17119293" y="3414040"/>
                  <a:pt x="18958023" y="3414040"/>
                </a:cubicBezTo>
                <a:cubicBezTo>
                  <a:pt x="20796753" y="3414040"/>
                  <a:pt x="22287337" y="1923455"/>
                  <a:pt x="22287337" y="84726"/>
                </a:cubicBezTo>
                <a:lnTo>
                  <a:pt x="22283059" y="0"/>
                </a:lnTo>
                <a:lnTo>
                  <a:pt x="24559737" y="0"/>
                </a:lnTo>
                <a:cubicBezTo>
                  <a:pt x="24874633" y="0"/>
                  <a:pt x="25129909" y="255275"/>
                  <a:pt x="25129909" y="570173"/>
                </a:cubicBezTo>
                <a:lnTo>
                  <a:pt x="25129909" y="7961515"/>
                </a:lnTo>
                <a:cubicBezTo>
                  <a:pt x="25129909" y="8276413"/>
                  <a:pt x="24874633" y="8531688"/>
                  <a:pt x="24559737" y="8531688"/>
                </a:cubicBezTo>
                <a:lnTo>
                  <a:pt x="570174" y="8531688"/>
                </a:lnTo>
                <a:cubicBezTo>
                  <a:pt x="255275" y="8531688"/>
                  <a:pt x="0" y="8276413"/>
                  <a:pt x="0" y="7961515"/>
                </a:cubicBezTo>
                <a:lnTo>
                  <a:pt x="0" y="570173"/>
                </a:lnTo>
                <a:cubicBezTo>
                  <a:pt x="0" y="255275"/>
                  <a:pt x="255275" y="0"/>
                  <a:pt x="570174" y="0"/>
                </a:cubicBezTo>
                <a:close/>
              </a:path>
            </a:pathLst>
          </a:custGeom>
          <a:solidFill>
            <a:schemeClr val="accent1">
              <a:alpha val="89411"/>
            </a:schemeClr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1" i="0" sz="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17"/>
          <p:cNvSpPr txBox="1"/>
          <p:nvPr>
            <p:ph type="ctrTitle"/>
          </p:nvPr>
        </p:nvSpPr>
        <p:spPr>
          <a:xfrm>
            <a:off x="635860" y="1576464"/>
            <a:ext cx="4606672" cy="1694853"/>
          </a:xfrm>
          <a:prstGeom prst="rect">
            <a:avLst/>
          </a:prstGeom>
          <a:noFill/>
          <a:ln>
            <a:noFill/>
          </a:ln>
        </p:spPr>
        <p:txBody>
          <a:bodyPr anchorCtr="0" anchor="b" bIns="17125" lIns="34275" spcFirstLastPara="1" rIns="34275" wrap="square" tIns="1712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rial"/>
              <a:buNone/>
              <a:defRPr b="1" sz="45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88" name="Google Shape;88;p17"/>
          <p:cNvSpPr txBox="1"/>
          <p:nvPr>
            <p:ph idx="1" type="subTitle"/>
          </p:nvPr>
        </p:nvSpPr>
        <p:spPr>
          <a:xfrm>
            <a:off x="635860" y="3490795"/>
            <a:ext cx="5378395" cy="866372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rmAutofit/>
          </a:bodyPr>
          <a:lstStyle>
            <a:lvl1pPr lv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89" name="Google Shape;89;p17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90" name="Google Shape;90;p17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1" name="Google Shape;91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51327" y="342520"/>
            <a:ext cx="1959842" cy="20312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8"/>
          <p:cNvSpPr txBox="1"/>
          <p:nvPr>
            <p:ph type="title"/>
          </p:nvPr>
        </p:nvSpPr>
        <p:spPr>
          <a:xfrm>
            <a:off x="628650" y="273844"/>
            <a:ext cx="7091944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94" name="Google Shape;94;p18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rmAutofit/>
          </a:bodyPr>
          <a:lstStyle>
            <a:lvl1pPr indent="-273050" lvl="0" marL="4572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1pPr>
            <a:lvl2pPr indent="-2730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2pPr>
            <a:lvl3pPr indent="-2730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3pPr>
            <a:lvl4pPr indent="-2730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4pPr>
            <a:lvl5pPr indent="-2730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5pPr>
            <a:lvl6pPr indent="-2730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6pPr>
            <a:lvl7pPr indent="-2730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7pPr>
            <a:lvl8pPr indent="-2730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8pPr>
            <a:lvl9pPr indent="-2730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9pPr>
          </a:lstStyle>
          <a:p/>
        </p:txBody>
      </p:sp>
      <p:sp>
        <p:nvSpPr>
          <p:cNvPr id="95" name="Google Shape;95;p18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96" name="Google Shape;96;p18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7" name="Google Shape;97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058209" y="273844"/>
            <a:ext cx="914281" cy="9476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9"/>
          <p:cNvSpPr txBox="1"/>
          <p:nvPr>
            <p:ph type="title"/>
          </p:nvPr>
        </p:nvSpPr>
        <p:spPr>
          <a:xfrm>
            <a:off x="623888" y="1282304"/>
            <a:ext cx="5225645" cy="2139553"/>
          </a:xfrm>
          <a:prstGeom prst="rect">
            <a:avLst/>
          </a:prstGeom>
          <a:noFill/>
          <a:ln>
            <a:noFill/>
          </a:ln>
        </p:spPr>
        <p:txBody>
          <a:bodyPr anchorCtr="0" anchor="b" bIns="17125" lIns="34275" spcFirstLastPara="1" rIns="34275" wrap="square" tIns="1712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500"/>
              <a:buFont typeface="Arial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100" name="Google Shape;100;p19"/>
          <p:cNvSpPr txBox="1"/>
          <p:nvPr>
            <p:ph idx="1" type="body"/>
          </p:nvPr>
        </p:nvSpPr>
        <p:spPr>
          <a:xfrm>
            <a:off x="623888" y="3442098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300"/>
              <a:buNone/>
              <a:defRPr sz="13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01" name="Google Shape;101;p19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102" name="Google Shape;102;p19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3" name="Google Shape;103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451327" y="298071"/>
            <a:ext cx="1959842" cy="20312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Section Header">
  <p:cSld name="1_Section Header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95" y="0"/>
            <a:ext cx="9142810" cy="5142830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20"/>
          <p:cNvSpPr txBox="1"/>
          <p:nvPr>
            <p:ph type="title"/>
          </p:nvPr>
        </p:nvSpPr>
        <p:spPr>
          <a:xfrm>
            <a:off x="623888" y="1282304"/>
            <a:ext cx="5491163" cy="2139553"/>
          </a:xfrm>
          <a:prstGeom prst="rect">
            <a:avLst/>
          </a:prstGeom>
          <a:noFill/>
          <a:ln>
            <a:noFill/>
          </a:ln>
        </p:spPr>
        <p:txBody>
          <a:bodyPr anchorCtr="0" anchor="b" bIns="17125" lIns="34275" spcFirstLastPara="1" rIns="34275" wrap="square" tIns="1712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500"/>
              <a:buFont typeface="Arial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107" name="Google Shape;107;p20"/>
          <p:cNvSpPr txBox="1"/>
          <p:nvPr>
            <p:ph idx="1" type="body"/>
          </p:nvPr>
        </p:nvSpPr>
        <p:spPr>
          <a:xfrm>
            <a:off x="623888" y="3442098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300"/>
              <a:buNone/>
              <a:defRPr sz="13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08" name="Google Shape;108;p20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109" name="Google Shape;109;p20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0" name="Google Shape;110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51327" y="298071"/>
            <a:ext cx="1959842" cy="20312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1"/>
          <p:cNvSpPr txBox="1"/>
          <p:nvPr>
            <p:ph type="title"/>
          </p:nvPr>
        </p:nvSpPr>
        <p:spPr>
          <a:xfrm>
            <a:off x="628650" y="273844"/>
            <a:ext cx="7222038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113" name="Google Shape;113;p21"/>
          <p:cNvSpPr txBox="1"/>
          <p:nvPr>
            <p:ph idx="1" type="body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rmAutofit/>
          </a:bodyPr>
          <a:lstStyle>
            <a:lvl1pPr indent="-273050" lvl="0" marL="4572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1pPr>
            <a:lvl2pPr indent="-2730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2pPr>
            <a:lvl3pPr indent="-2730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3pPr>
            <a:lvl4pPr indent="-2730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4pPr>
            <a:lvl5pPr indent="-2730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5pPr>
            <a:lvl6pPr indent="-2730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6pPr>
            <a:lvl7pPr indent="-2730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7pPr>
            <a:lvl8pPr indent="-2730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8pPr>
            <a:lvl9pPr indent="-2730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9pPr>
          </a:lstStyle>
          <a:p/>
        </p:txBody>
      </p:sp>
      <p:sp>
        <p:nvSpPr>
          <p:cNvPr id="114" name="Google Shape;114;p21"/>
          <p:cNvSpPr txBox="1"/>
          <p:nvPr>
            <p:ph idx="2" type="body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rmAutofit/>
          </a:bodyPr>
          <a:lstStyle>
            <a:lvl1pPr indent="-273050" lvl="0" marL="4572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1pPr>
            <a:lvl2pPr indent="-2730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2pPr>
            <a:lvl3pPr indent="-2730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3pPr>
            <a:lvl4pPr indent="-2730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4pPr>
            <a:lvl5pPr indent="-2730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5pPr>
            <a:lvl6pPr indent="-2730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6pPr>
            <a:lvl7pPr indent="-2730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7pPr>
            <a:lvl8pPr indent="-2730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8pPr>
            <a:lvl9pPr indent="-2730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9pPr>
          </a:lstStyle>
          <a:p/>
        </p:txBody>
      </p:sp>
      <p:sp>
        <p:nvSpPr>
          <p:cNvPr id="115" name="Google Shape;115;p21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116" name="Google Shape;116;p21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7" name="Google Shape;117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058209" y="273844"/>
            <a:ext cx="914281" cy="9476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2"/>
          <p:cNvSpPr txBox="1"/>
          <p:nvPr>
            <p:ph type="title"/>
          </p:nvPr>
        </p:nvSpPr>
        <p:spPr>
          <a:xfrm>
            <a:off x="629841" y="273844"/>
            <a:ext cx="7143879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120" name="Google Shape;120;p22"/>
          <p:cNvSpPr txBox="1"/>
          <p:nvPr>
            <p:ph idx="1" type="body"/>
          </p:nvPr>
        </p:nvSpPr>
        <p:spPr>
          <a:xfrm>
            <a:off x="629841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17125" lIns="34275" spcFirstLastPara="1" rIns="34275" wrap="square" tIns="1712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b="1" sz="13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21" name="Google Shape;121;p22"/>
          <p:cNvSpPr txBox="1"/>
          <p:nvPr>
            <p:ph idx="2" type="body"/>
          </p:nvPr>
        </p:nvSpPr>
        <p:spPr>
          <a:xfrm>
            <a:off x="629841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rmAutofit/>
          </a:bodyPr>
          <a:lstStyle>
            <a:lvl1pPr indent="-273050" lvl="0" marL="4572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1pPr>
            <a:lvl2pPr indent="-2730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2pPr>
            <a:lvl3pPr indent="-2730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3pPr>
            <a:lvl4pPr indent="-2730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4pPr>
            <a:lvl5pPr indent="-2730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5pPr>
            <a:lvl6pPr indent="-2730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6pPr>
            <a:lvl7pPr indent="-2730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7pPr>
            <a:lvl8pPr indent="-2730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8pPr>
            <a:lvl9pPr indent="-2730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9pPr>
          </a:lstStyle>
          <a:p/>
        </p:txBody>
      </p:sp>
      <p:sp>
        <p:nvSpPr>
          <p:cNvPr id="122" name="Google Shape;122;p22"/>
          <p:cNvSpPr txBox="1"/>
          <p:nvPr>
            <p:ph idx="3" type="body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17125" lIns="34275" spcFirstLastPara="1" rIns="34275" wrap="square" tIns="1712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b="1" sz="13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23" name="Google Shape;123;p22"/>
          <p:cNvSpPr txBox="1"/>
          <p:nvPr>
            <p:ph idx="4" type="body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rmAutofit/>
          </a:bodyPr>
          <a:lstStyle>
            <a:lvl1pPr indent="-273050" lvl="0" marL="4572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1pPr>
            <a:lvl2pPr indent="-2730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2pPr>
            <a:lvl3pPr indent="-2730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3pPr>
            <a:lvl4pPr indent="-2730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4pPr>
            <a:lvl5pPr indent="-2730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5pPr>
            <a:lvl6pPr indent="-2730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6pPr>
            <a:lvl7pPr indent="-2730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7pPr>
            <a:lvl8pPr indent="-2730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8pPr>
            <a:lvl9pPr indent="-2730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9pPr>
          </a:lstStyle>
          <a:p/>
        </p:txBody>
      </p:sp>
      <p:sp>
        <p:nvSpPr>
          <p:cNvPr id="124" name="Google Shape;124;p22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125" name="Google Shape;125;p22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6" name="Google Shape;126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058209" y="273844"/>
            <a:ext cx="914281" cy="9476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3"/>
          <p:cNvSpPr txBox="1"/>
          <p:nvPr>
            <p:ph type="title"/>
          </p:nvPr>
        </p:nvSpPr>
        <p:spPr>
          <a:xfrm>
            <a:off x="628650" y="273844"/>
            <a:ext cx="7159064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129" name="Google Shape;129;p23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130" name="Google Shape;130;p23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1" name="Google Shape;131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058209" y="273844"/>
            <a:ext cx="914281" cy="9476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4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134" name="Google Shape;134;p24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5" name="Google Shape;135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058209" y="273844"/>
            <a:ext cx="914281" cy="9476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>
  <p:cSld name="1_Title Slide 2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95" y="0"/>
            <a:ext cx="9142810" cy="514283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5"/>
          <p:cNvSpPr/>
          <p:nvPr/>
        </p:nvSpPr>
        <p:spPr>
          <a:xfrm>
            <a:off x="322915" y="1348402"/>
            <a:ext cx="9422489" cy="3199383"/>
          </a:xfrm>
          <a:prstGeom prst="roundRect">
            <a:avLst>
              <a:gd fmla="val 6683" name="adj"/>
            </a:avLst>
          </a:prstGeom>
          <a:solidFill>
            <a:schemeClr val="accent1">
              <a:alpha val="89411"/>
            </a:schemeClr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1" i="0" sz="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25"/>
          <p:cNvSpPr txBox="1"/>
          <p:nvPr>
            <p:ph type="ctrTitle"/>
          </p:nvPr>
        </p:nvSpPr>
        <p:spPr>
          <a:xfrm>
            <a:off x="635860" y="1576464"/>
            <a:ext cx="4606672" cy="1694853"/>
          </a:xfrm>
          <a:prstGeom prst="rect">
            <a:avLst/>
          </a:prstGeom>
          <a:noFill/>
          <a:ln>
            <a:noFill/>
          </a:ln>
        </p:spPr>
        <p:txBody>
          <a:bodyPr anchorCtr="0" anchor="b" bIns="17125" lIns="34275" spcFirstLastPara="1" rIns="34275" wrap="square" tIns="1712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rial"/>
              <a:buNone/>
              <a:defRPr b="1" sz="45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140" name="Google Shape;140;p25"/>
          <p:cNvSpPr txBox="1"/>
          <p:nvPr>
            <p:ph idx="1" type="subTitle"/>
          </p:nvPr>
        </p:nvSpPr>
        <p:spPr>
          <a:xfrm>
            <a:off x="635860" y="3490795"/>
            <a:ext cx="5378395" cy="866372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rmAutofit/>
          </a:bodyPr>
          <a:lstStyle>
            <a:lvl1pPr lv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141" name="Google Shape;141;p25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142" name="Google Shape;142;p25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3" name="Google Shape;143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8650" y="313445"/>
            <a:ext cx="2305376" cy="733529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5"/>
          <p:cNvSpPr/>
          <p:nvPr/>
        </p:nvSpPr>
        <p:spPr>
          <a:xfrm>
            <a:off x="5330397" y="595715"/>
            <a:ext cx="1788350" cy="1788583"/>
          </a:xfrm>
          <a:prstGeom prst="ellipse">
            <a:avLst/>
          </a:prstGeom>
          <a:noFill/>
          <a:ln cap="flat" cmpd="sng" w="14605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7125" lIns="34275" spcFirstLastPara="1" rIns="34275" wrap="square" tIns="171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25"/>
          <p:cNvSpPr/>
          <p:nvPr/>
        </p:nvSpPr>
        <p:spPr>
          <a:xfrm>
            <a:off x="8144558" y="2045153"/>
            <a:ext cx="1353054" cy="1353231"/>
          </a:xfrm>
          <a:prstGeom prst="ellipse">
            <a:avLst/>
          </a:prstGeom>
          <a:noFill/>
          <a:ln cap="flat" cmpd="sng" w="1524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7125" lIns="34275" spcFirstLastPara="1" rIns="34275" wrap="square" tIns="171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25"/>
          <p:cNvSpPr/>
          <p:nvPr/>
        </p:nvSpPr>
        <p:spPr>
          <a:xfrm>
            <a:off x="7118747" y="2807456"/>
            <a:ext cx="1833702" cy="1833940"/>
          </a:xfrm>
          <a:prstGeom prst="ellipse">
            <a:avLst/>
          </a:prstGeom>
          <a:noFill/>
          <a:ln cap="flat" cmpd="sng" w="1524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7125" lIns="34275" spcFirstLastPara="1" rIns="34275" wrap="square" tIns="171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 2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6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149" name="Google Shape;149;p26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rmAutofit/>
          </a:bodyPr>
          <a:lstStyle>
            <a:lvl1pPr indent="-273050" lvl="0" marL="4572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1pPr>
            <a:lvl2pPr indent="-2730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2pPr>
            <a:lvl3pPr indent="-2730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3pPr>
            <a:lvl4pPr indent="-2730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4pPr>
            <a:lvl5pPr indent="-2730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5pPr>
            <a:lvl6pPr indent="-2730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6pPr>
            <a:lvl7pPr indent="-2730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7pPr>
            <a:lvl8pPr indent="-2730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8pPr>
            <a:lvl9pPr indent="-2730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9pPr>
          </a:lstStyle>
          <a:p/>
        </p:txBody>
      </p:sp>
      <p:sp>
        <p:nvSpPr>
          <p:cNvPr id="150" name="Google Shape;150;p26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151" name="Google Shape;151;p26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52" name="Google Shape;152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28650" y="4733410"/>
            <a:ext cx="1073301" cy="341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">
  <p:cSld name="1_Title and Content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95" y="0"/>
            <a:ext cx="9142810" cy="5142830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7"/>
          <p:cNvSpPr/>
          <p:nvPr/>
        </p:nvSpPr>
        <p:spPr>
          <a:xfrm>
            <a:off x="0" y="211576"/>
            <a:ext cx="9144000" cy="2050104"/>
          </a:xfrm>
          <a:prstGeom prst="rect">
            <a:avLst/>
          </a:prstGeom>
          <a:solidFill>
            <a:schemeClr val="lt1">
              <a:alpha val="72549"/>
            </a:schemeClr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27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157" name="Google Shape;157;p27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rmAutofit/>
          </a:bodyPr>
          <a:lstStyle>
            <a:lvl1pPr indent="-273050" lvl="0" marL="4572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1pPr>
            <a:lvl2pPr indent="-2730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2pPr>
            <a:lvl3pPr indent="-2730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3pPr>
            <a:lvl4pPr indent="-2730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4pPr>
            <a:lvl5pPr indent="-2730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5pPr>
            <a:lvl6pPr indent="-2730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6pPr>
            <a:lvl7pPr indent="-2730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7pPr>
            <a:lvl8pPr indent="-2730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8pPr>
            <a:lvl9pPr indent="-2730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9pPr>
          </a:lstStyle>
          <a:p/>
        </p:txBody>
      </p:sp>
      <p:sp>
        <p:nvSpPr>
          <p:cNvPr id="158" name="Google Shape;158;p27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159" name="Google Shape;159;p27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0" name="Google Shape;160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8650" y="4733410"/>
            <a:ext cx="1073301" cy="341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8"/>
          <p:cNvSpPr txBox="1"/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anchorCtr="0" anchor="b" bIns="17125" lIns="34275" spcFirstLastPara="1" rIns="34275" wrap="square" tIns="1712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500"/>
              <a:buFont typeface="Arial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163" name="Google Shape;163;p28"/>
          <p:cNvSpPr txBox="1"/>
          <p:nvPr>
            <p:ph idx="1" type="body"/>
          </p:nvPr>
        </p:nvSpPr>
        <p:spPr>
          <a:xfrm>
            <a:off x="623888" y="3442098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300"/>
              <a:buNone/>
              <a:defRPr sz="13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64" name="Google Shape;164;p28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165" name="Google Shape;165;p28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6" name="Google Shape;166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28650" y="313445"/>
            <a:ext cx="2305376" cy="7335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Section Header">
  <p:cSld name="1_Section Header 2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95" y="0"/>
            <a:ext cx="9142810" cy="5142830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9"/>
          <p:cNvSpPr txBox="1"/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anchorCtr="0" anchor="b" bIns="17125" lIns="34275" spcFirstLastPara="1" rIns="34275" wrap="square" tIns="1712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500"/>
              <a:buFont typeface="Arial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170" name="Google Shape;170;p29"/>
          <p:cNvSpPr txBox="1"/>
          <p:nvPr>
            <p:ph idx="1" type="body"/>
          </p:nvPr>
        </p:nvSpPr>
        <p:spPr>
          <a:xfrm>
            <a:off x="623888" y="3442098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300"/>
              <a:buNone/>
              <a:defRPr sz="13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71" name="Google Shape;171;p29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172" name="Google Shape;172;p29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73" name="Google Shape;173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8650" y="4733410"/>
            <a:ext cx="1073301" cy="341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0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176" name="Google Shape;176;p30"/>
          <p:cNvSpPr txBox="1"/>
          <p:nvPr>
            <p:ph idx="1" type="body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rmAutofit/>
          </a:bodyPr>
          <a:lstStyle>
            <a:lvl1pPr indent="-273050" lvl="0" marL="4572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1pPr>
            <a:lvl2pPr indent="-2730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2pPr>
            <a:lvl3pPr indent="-2730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3pPr>
            <a:lvl4pPr indent="-2730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4pPr>
            <a:lvl5pPr indent="-2730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5pPr>
            <a:lvl6pPr indent="-2730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6pPr>
            <a:lvl7pPr indent="-2730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7pPr>
            <a:lvl8pPr indent="-2730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8pPr>
            <a:lvl9pPr indent="-2730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9pPr>
          </a:lstStyle>
          <a:p/>
        </p:txBody>
      </p:sp>
      <p:sp>
        <p:nvSpPr>
          <p:cNvPr id="177" name="Google Shape;177;p30"/>
          <p:cNvSpPr txBox="1"/>
          <p:nvPr>
            <p:ph idx="2" type="body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rmAutofit/>
          </a:bodyPr>
          <a:lstStyle>
            <a:lvl1pPr indent="-273050" lvl="0" marL="4572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1pPr>
            <a:lvl2pPr indent="-2730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2pPr>
            <a:lvl3pPr indent="-2730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3pPr>
            <a:lvl4pPr indent="-2730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4pPr>
            <a:lvl5pPr indent="-2730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5pPr>
            <a:lvl6pPr indent="-2730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6pPr>
            <a:lvl7pPr indent="-2730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7pPr>
            <a:lvl8pPr indent="-2730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8pPr>
            <a:lvl9pPr indent="-2730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9pPr>
          </a:lstStyle>
          <a:p/>
        </p:txBody>
      </p:sp>
      <p:sp>
        <p:nvSpPr>
          <p:cNvPr id="178" name="Google Shape;178;p30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179" name="Google Shape;179;p30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80" name="Google Shape;180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28650" y="4733410"/>
            <a:ext cx="1073301" cy="341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1"/>
          <p:cNvSpPr txBox="1"/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183" name="Google Shape;183;p31"/>
          <p:cNvSpPr txBox="1"/>
          <p:nvPr>
            <p:ph idx="1" type="body"/>
          </p:nvPr>
        </p:nvSpPr>
        <p:spPr>
          <a:xfrm>
            <a:off x="629841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17125" lIns="34275" spcFirstLastPara="1" rIns="34275" wrap="square" tIns="1712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b="1" sz="13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84" name="Google Shape;184;p31"/>
          <p:cNvSpPr txBox="1"/>
          <p:nvPr>
            <p:ph idx="2" type="body"/>
          </p:nvPr>
        </p:nvSpPr>
        <p:spPr>
          <a:xfrm>
            <a:off x="629841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rmAutofit/>
          </a:bodyPr>
          <a:lstStyle>
            <a:lvl1pPr indent="-273050" lvl="0" marL="4572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1pPr>
            <a:lvl2pPr indent="-2730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2pPr>
            <a:lvl3pPr indent="-2730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3pPr>
            <a:lvl4pPr indent="-2730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4pPr>
            <a:lvl5pPr indent="-2730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5pPr>
            <a:lvl6pPr indent="-2730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6pPr>
            <a:lvl7pPr indent="-2730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7pPr>
            <a:lvl8pPr indent="-2730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8pPr>
            <a:lvl9pPr indent="-2730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9pPr>
          </a:lstStyle>
          <a:p/>
        </p:txBody>
      </p:sp>
      <p:sp>
        <p:nvSpPr>
          <p:cNvPr id="185" name="Google Shape;185;p31"/>
          <p:cNvSpPr txBox="1"/>
          <p:nvPr>
            <p:ph idx="3" type="body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17125" lIns="34275" spcFirstLastPara="1" rIns="34275" wrap="square" tIns="1712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b="1" sz="13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86" name="Google Shape;186;p31"/>
          <p:cNvSpPr txBox="1"/>
          <p:nvPr>
            <p:ph idx="4" type="body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rmAutofit/>
          </a:bodyPr>
          <a:lstStyle>
            <a:lvl1pPr indent="-273050" lvl="0" marL="4572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1pPr>
            <a:lvl2pPr indent="-2730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2pPr>
            <a:lvl3pPr indent="-2730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3pPr>
            <a:lvl4pPr indent="-2730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4pPr>
            <a:lvl5pPr indent="-2730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5pPr>
            <a:lvl6pPr indent="-2730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6pPr>
            <a:lvl7pPr indent="-2730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7pPr>
            <a:lvl8pPr indent="-2730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8pPr>
            <a:lvl9pPr indent="-2730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9pPr>
          </a:lstStyle>
          <a:p/>
        </p:txBody>
      </p:sp>
      <p:sp>
        <p:nvSpPr>
          <p:cNvPr id="187" name="Google Shape;187;p31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188" name="Google Shape;188;p31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89" name="Google Shape;189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28650" y="4733410"/>
            <a:ext cx="1073301" cy="341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2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192" name="Google Shape;192;p32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193" name="Google Shape;193;p32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4" name="Google Shape;194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28650" y="4733410"/>
            <a:ext cx="1073301" cy="341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3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197" name="Google Shape;197;p33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8" name="Google Shape;198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28650" y="4733410"/>
            <a:ext cx="1073301" cy="341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21" Type="http://schemas.openxmlformats.org/officeDocument/2006/relationships/theme" Target="../theme/theme3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5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30.xml"/><Relationship Id="rId6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29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rm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11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11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115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115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115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115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comments" Target="../comments/comment1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4"/>
          <p:cNvSpPr txBox="1"/>
          <p:nvPr>
            <p:ph type="ctrTitle"/>
          </p:nvPr>
        </p:nvSpPr>
        <p:spPr>
          <a:xfrm>
            <a:off x="635860" y="1582275"/>
            <a:ext cx="5470847" cy="1694853"/>
          </a:xfrm>
          <a:prstGeom prst="rect">
            <a:avLst/>
          </a:prstGeom>
          <a:noFill/>
          <a:ln>
            <a:noFill/>
          </a:ln>
        </p:spPr>
        <p:txBody>
          <a:bodyPr anchorCtr="0" anchor="b" bIns="17125" lIns="34275" spcFirstLastPara="1" rIns="34275" wrap="square" tIns="171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"/>
              <a:t>IaC Support for On Premise and Managed Services</a:t>
            </a:r>
            <a:endParaRPr/>
          </a:p>
        </p:txBody>
      </p:sp>
      <p:sp>
        <p:nvSpPr>
          <p:cNvPr id="204" name="Google Shape;204;p34"/>
          <p:cNvSpPr txBox="1"/>
          <p:nvPr>
            <p:ph idx="1" type="subTitle"/>
          </p:nvPr>
        </p:nvSpPr>
        <p:spPr>
          <a:xfrm>
            <a:off x="635860" y="3490795"/>
            <a:ext cx="5378395" cy="866372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"/>
              <a:t>Lusaka Oct/Nov 2023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"/>
              <a:t>David Fry - INFITX</a:t>
            </a:r>
            <a:endParaRPr/>
          </a:p>
        </p:txBody>
      </p:sp>
      <p:sp>
        <p:nvSpPr>
          <p:cNvPr id="205" name="Google Shape;205;p34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3"/>
          <p:cNvSpPr txBox="1"/>
          <p:nvPr>
            <p:ph type="title"/>
          </p:nvPr>
        </p:nvSpPr>
        <p:spPr>
          <a:xfrm>
            <a:off x="553500" y="250499"/>
            <a:ext cx="7075200" cy="76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700"/>
              <a:t>Current Work and Next Steps</a:t>
            </a:r>
            <a:endParaRPr sz="2700"/>
          </a:p>
        </p:txBody>
      </p:sp>
      <p:sp>
        <p:nvSpPr>
          <p:cNvPr id="271" name="Google Shape;271;p4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2" name="Google Shape;272;p43"/>
          <p:cNvSpPr txBox="1"/>
          <p:nvPr/>
        </p:nvSpPr>
        <p:spPr>
          <a:xfrm>
            <a:off x="472425" y="968675"/>
            <a:ext cx="7583700" cy="40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Discussions with different community members to start building out managed Kubernetes modules for AKS and OCI.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Finish callback integration with Connection Manager, almost code complete.  Will then be ready for PM4ML-based end to end testing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K6S module is built to integrate with performance testing </a:t>
            </a:r>
            <a:r>
              <a:rPr lang="en" sz="2000"/>
              <a:t>initiative</a:t>
            </a:r>
            <a:r>
              <a:rPr lang="en" sz="2000"/>
              <a:t>, this needs to be configured and tests run against k8s cluster based install of Mojaloop.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Finish the managed Kafka implementation on AWS and build out managed services on different cloud providers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Complete the testing of the bare metal module to test end to end on on premise deployment.</a:t>
            </a:r>
            <a:endParaRPr sz="20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78" name="Google Shape;27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71450"/>
            <a:ext cx="7907748" cy="4672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84" name="Google Shape;284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850" y="681025"/>
            <a:ext cx="7552998" cy="44624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Google Shape;289;p46"/>
          <p:cNvPicPr preferRelativeResize="0"/>
          <p:nvPr/>
        </p:nvPicPr>
        <p:blipFill rotWithShape="1">
          <a:blip r:embed="rId3">
            <a:alphaModFix/>
          </a:blip>
          <a:srcRect b="15124" l="0" r="0" t="0"/>
          <a:stretch/>
        </p:blipFill>
        <p:spPr>
          <a:xfrm>
            <a:off x="1955950" y="0"/>
            <a:ext cx="4232801" cy="5143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7"/>
          <p:cNvSpPr txBox="1"/>
          <p:nvPr>
            <p:ph type="title"/>
          </p:nvPr>
        </p:nvSpPr>
        <p:spPr>
          <a:xfrm>
            <a:off x="628650" y="273844"/>
            <a:ext cx="70752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Arial"/>
              <a:buNone/>
            </a:pPr>
            <a:r>
              <a:rPr lang="en"/>
              <a:t>Reach out to participate</a:t>
            </a:r>
            <a:endParaRPr/>
          </a:p>
        </p:txBody>
      </p:sp>
      <p:sp>
        <p:nvSpPr>
          <p:cNvPr id="295" name="Google Shape;295;p47"/>
          <p:cNvSpPr txBox="1"/>
          <p:nvPr>
            <p:ph idx="1" type="body"/>
          </p:nvPr>
        </p:nvSpPr>
        <p:spPr>
          <a:xfrm>
            <a:off x="628650" y="1483750"/>
            <a:ext cx="7886700" cy="33798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Email: david.fry@infitx.com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Mojaloop Slack: @David Fry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https://github.com/mojaloop/iac-modules 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https://github.com/mojaloop/iac-ansible-collection-roles</a:t>
            </a:r>
            <a:endParaRPr sz="1800"/>
          </a:p>
        </p:txBody>
      </p:sp>
      <p:sp>
        <p:nvSpPr>
          <p:cNvPr id="296" name="Google Shape;296;p4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5"/>
          <p:cNvSpPr txBox="1"/>
          <p:nvPr>
            <p:ph type="title"/>
          </p:nvPr>
        </p:nvSpPr>
        <p:spPr>
          <a:xfrm>
            <a:off x="628650" y="273844"/>
            <a:ext cx="70752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Arial"/>
              <a:buNone/>
            </a:pPr>
            <a:r>
              <a:rPr lang="en"/>
              <a:t>Overview of IaC</a:t>
            </a:r>
            <a:endParaRPr/>
          </a:p>
        </p:txBody>
      </p:sp>
      <p:sp>
        <p:nvSpPr>
          <p:cNvPr id="211" name="Google Shape;211;p35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IaC has been built with a modular approach to support:</a:t>
            </a:r>
            <a:endParaRPr b="1"/>
          </a:p>
          <a:p>
            <a:pPr indent="-3619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en"/>
              <a:t>Different Kubernetes </a:t>
            </a:r>
            <a:r>
              <a:rPr lang="en"/>
              <a:t>Distributions</a:t>
            </a:r>
            <a:endParaRPr/>
          </a:p>
          <a:p>
            <a:pPr indent="-355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"/>
              <a:t>Tested with k3s, microk8s and eks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619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en"/>
              <a:t>Different Cloud Vendors Including Bare Metal</a:t>
            </a:r>
            <a:endParaRPr/>
          </a:p>
          <a:p>
            <a:pPr indent="-355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"/>
              <a:t>Tested with AWS and Bare Metal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619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en"/>
              <a:t>Different Applications on top of Kubernetes</a:t>
            </a:r>
            <a:endParaRPr/>
          </a:p>
          <a:p>
            <a:pPr indent="-355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"/>
              <a:t>Tested with Mojaloop and PM4ML</a:t>
            </a:r>
            <a:endParaRPr/>
          </a:p>
        </p:txBody>
      </p:sp>
      <p:sp>
        <p:nvSpPr>
          <p:cNvPr id="212" name="Google Shape;212;p3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8" name="Google Shape;21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1750" y="152400"/>
            <a:ext cx="5047702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7"/>
          <p:cNvSpPr txBox="1"/>
          <p:nvPr>
            <p:ph idx="12" type="sldNum"/>
          </p:nvPr>
        </p:nvSpPr>
        <p:spPr>
          <a:xfrm>
            <a:off x="6991350" y="48434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4" name="Google Shape;224;p37"/>
          <p:cNvSpPr/>
          <p:nvPr/>
        </p:nvSpPr>
        <p:spPr>
          <a:xfrm>
            <a:off x="853725" y="1263400"/>
            <a:ext cx="2453700" cy="1287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Base K8S Infra Module</a:t>
            </a:r>
            <a:endParaRPr/>
          </a:p>
        </p:txBody>
      </p:sp>
      <p:sp>
        <p:nvSpPr>
          <p:cNvPr id="225" name="Google Shape;225;p37"/>
          <p:cNvSpPr/>
          <p:nvPr/>
        </p:nvSpPr>
        <p:spPr>
          <a:xfrm>
            <a:off x="2913700" y="2918075"/>
            <a:ext cx="2453700" cy="1287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Ansible K8S Deployment Module</a:t>
            </a:r>
            <a:endParaRPr/>
          </a:p>
        </p:txBody>
      </p:sp>
      <p:cxnSp>
        <p:nvCxnSpPr>
          <p:cNvPr id="226" name="Google Shape;226;p37"/>
          <p:cNvCxnSpPr>
            <a:stCxn id="224" idx="2"/>
            <a:endCxn id="225" idx="1"/>
          </p:cNvCxnSpPr>
          <p:nvPr/>
        </p:nvCxnSpPr>
        <p:spPr>
          <a:xfrm flipH="1" rot="-5400000">
            <a:off x="1991625" y="2639950"/>
            <a:ext cx="1011000" cy="833100"/>
          </a:xfrm>
          <a:prstGeom prst="bentConnector2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227" name="Google Shape;227;p37"/>
          <p:cNvSpPr/>
          <p:nvPr/>
        </p:nvSpPr>
        <p:spPr>
          <a:xfrm>
            <a:off x="5991975" y="3614150"/>
            <a:ext cx="2453700" cy="1287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GitOps Deployment Module</a:t>
            </a:r>
            <a:endParaRPr/>
          </a:p>
        </p:txBody>
      </p:sp>
      <p:cxnSp>
        <p:nvCxnSpPr>
          <p:cNvPr id="228" name="Google Shape;228;p37"/>
          <p:cNvCxnSpPr>
            <a:stCxn id="225" idx="2"/>
          </p:cNvCxnSpPr>
          <p:nvPr/>
        </p:nvCxnSpPr>
        <p:spPr>
          <a:xfrm flipH="1" rot="-5400000">
            <a:off x="4940050" y="3406175"/>
            <a:ext cx="255300" cy="1854300"/>
          </a:xfrm>
          <a:prstGeom prst="bentConnector2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229" name="Google Shape;229;p37"/>
          <p:cNvSpPr txBox="1"/>
          <p:nvPr>
            <p:ph type="title"/>
          </p:nvPr>
        </p:nvSpPr>
        <p:spPr>
          <a:xfrm>
            <a:off x="628650" y="273844"/>
            <a:ext cx="7075200" cy="994200"/>
          </a:xfrm>
          <a:prstGeom prst="rect">
            <a:avLst/>
          </a:prstGeom>
        </p:spPr>
        <p:txBody>
          <a:bodyPr anchorCtr="0" anchor="ctr" bIns="17125" lIns="34275" spcFirstLastPara="1" rIns="34275" wrap="square" tIns="171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Modules of IaC</a:t>
            </a:r>
            <a:endParaRPr/>
          </a:p>
        </p:txBody>
      </p:sp>
      <p:sp>
        <p:nvSpPr>
          <p:cNvPr id="230" name="Google Shape;230;p37"/>
          <p:cNvSpPr txBox="1"/>
          <p:nvPr/>
        </p:nvSpPr>
        <p:spPr>
          <a:xfrm>
            <a:off x="5319325" y="1171175"/>
            <a:ext cx="34962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Enables flexibility of deployment dependency </a:t>
            </a:r>
            <a:r>
              <a:rPr lang="en"/>
              <a:t>configurations.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I.e. to support both lightweight developer deployments and full redundant resilient production deployments.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8"/>
          <p:cNvSpPr txBox="1"/>
          <p:nvPr>
            <p:ph type="title"/>
          </p:nvPr>
        </p:nvSpPr>
        <p:spPr>
          <a:xfrm>
            <a:off x="597200" y="340174"/>
            <a:ext cx="7075200" cy="76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Arial"/>
              <a:buNone/>
            </a:pPr>
            <a:r>
              <a:rPr lang="en" sz="2700"/>
              <a:t>Base K8S Infra Module</a:t>
            </a:r>
            <a:endParaRPr/>
          </a:p>
        </p:txBody>
      </p:sp>
      <p:sp>
        <p:nvSpPr>
          <p:cNvPr id="236" name="Google Shape;236;p3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7" name="Google Shape;237;p38"/>
          <p:cNvSpPr txBox="1"/>
          <p:nvPr/>
        </p:nvSpPr>
        <p:spPr>
          <a:xfrm>
            <a:off x="758300" y="1466500"/>
            <a:ext cx="6753000" cy="318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Cloud/on prem specific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Terraform Module Based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Creates either base VM/networking/security (on prem/DIY cloud) or essential components for managed k8s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Generates inventory file for ansible to be used in the next part of the pipeline (cluster provisioning)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9"/>
          <p:cNvSpPr txBox="1"/>
          <p:nvPr>
            <p:ph type="title"/>
          </p:nvPr>
        </p:nvSpPr>
        <p:spPr>
          <a:xfrm>
            <a:off x="628650" y="198224"/>
            <a:ext cx="7075200" cy="76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700"/>
              <a:t>Kubernetes Cluster Module</a:t>
            </a:r>
            <a:endParaRPr sz="2700"/>
          </a:p>
        </p:txBody>
      </p:sp>
      <p:sp>
        <p:nvSpPr>
          <p:cNvPr id="243" name="Google Shape;243;p3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4" name="Google Shape;244;p39"/>
          <p:cNvSpPr txBox="1"/>
          <p:nvPr/>
        </p:nvSpPr>
        <p:spPr>
          <a:xfrm>
            <a:off x="514200" y="959325"/>
            <a:ext cx="7583700" cy="43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Ansible module-based approach to create kubernetes cluster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Driven off of inventory file created in the base infra module but is independent of the actual base infra module used.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Options include kubespray, microk8s, k3s, eks, aks, etc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1st step is to provision k8s cluster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2nd step is to install argocd, netmaker and external secrets into newly created cluster.  These tools are preconfigured to connect to gitlab.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Seeds root app for argo to pull app details from gitlab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After this module, no access to the cluster needed from gitlab, all pipelines are done via gitops pull from the cluster controller (argocd)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40"/>
          <p:cNvSpPr txBox="1"/>
          <p:nvPr>
            <p:ph type="title"/>
          </p:nvPr>
        </p:nvSpPr>
        <p:spPr>
          <a:xfrm>
            <a:off x="517775" y="165824"/>
            <a:ext cx="7075200" cy="76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700"/>
              <a:t>GitOps Module - Runs on any K8S Cluster</a:t>
            </a:r>
            <a:endParaRPr sz="2700"/>
          </a:p>
        </p:txBody>
      </p:sp>
      <p:sp>
        <p:nvSpPr>
          <p:cNvPr id="250" name="Google Shape;250;p4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1" name="Google Shape;251;p40"/>
          <p:cNvSpPr txBox="1"/>
          <p:nvPr/>
        </p:nvSpPr>
        <p:spPr>
          <a:xfrm>
            <a:off x="517775" y="843425"/>
            <a:ext cx="7583700" cy="40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Terraform Module that builds out the configuration files that are used to drive gitops-based deployment of apps.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Creates foundational apps along with appropriate secrets created via external-secrets Gitlab and Vault Cluster Secret Stores.</a:t>
            </a:r>
            <a:endParaRPr sz="19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external-dns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certificate-manager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longhorn storage (can be replaced with ceph/etc)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vault and vault-config-operator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stateful-resources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Istio for service mesh and ingress and egress gateways</a:t>
            </a:r>
            <a:endParaRPr sz="17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Output is directory structure with appropriate config files (no secrets) in the environment gitlab repo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This repo is read by root app deployed in previous ansible module and this controls all deployments.</a:t>
            </a:r>
            <a:endParaRPr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1"/>
          <p:cNvSpPr txBox="1"/>
          <p:nvPr>
            <p:ph type="title"/>
          </p:nvPr>
        </p:nvSpPr>
        <p:spPr>
          <a:xfrm>
            <a:off x="492725" y="283899"/>
            <a:ext cx="7075200" cy="76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700"/>
              <a:t>GitOps Module - Runs on any K8S Cluster</a:t>
            </a:r>
            <a:endParaRPr sz="2700"/>
          </a:p>
        </p:txBody>
      </p:sp>
      <p:sp>
        <p:nvSpPr>
          <p:cNvPr id="257" name="Google Shape;257;p4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8" name="Google Shape;258;p41"/>
          <p:cNvSpPr txBox="1"/>
          <p:nvPr/>
        </p:nvSpPr>
        <p:spPr>
          <a:xfrm>
            <a:off x="492725" y="1125600"/>
            <a:ext cx="7583700" cy="379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The resulting GitOps deployment provides the base </a:t>
            </a:r>
            <a:r>
              <a:rPr lang="en" sz="2000"/>
              <a:t>components</a:t>
            </a:r>
            <a:r>
              <a:rPr lang="en" sz="2000"/>
              <a:t> for security, ingress control and monitoring needed by any application.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The last level of </a:t>
            </a:r>
            <a:r>
              <a:rPr lang="en" sz="2000"/>
              <a:t>modularization</a:t>
            </a:r>
            <a:r>
              <a:rPr lang="en" sz="2000"/>
              <a:t> is the layering in of mojaloop or PM4ML that plugs into the underlying base components.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IP whitelisting, JWT Validation and MTLS support is provided out of the box via Connection Manager, Keycloak and Istio.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Near future plans for adding Ory Stack as last component in order to provide consistent authorization </a:t>
            </a:r>
            <a:r>
              <a:rPr lang="en" sz="2000"/>
              <a:t>across</a:t>
            </a:r>
            <a:r>
              <a:rPr lang="en" sz="2000"/>
              <a:t> the APIs and Web Applications.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2"/>
          <p:cNvSpPr txBox="1"/>
          <p:nvPr>
            <p:ph type="title"/>
          </p:nvPr>
        </p:nvSpPr>
        <p:spPr>
          <a:xfrm>
            <a:off x="605375" y="169148"/>
            <a:ext cx="7075200" cy="72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Arial"/>
              <a:buNone/>
            </a:pPr>
            <a:r>
              <a:rPr lang="en" sz="2700"/>
              <a:t>IaC</a:t>
            </a:r>
            <a:r>
              <a:rPr lang="en" sz="2700"/>
              <a:t> PI-23 Highlights</a:t>
            </a:r>
            <a:endParaRPr sz="2700"/>
          </a:p>
        </p:txBody>
      </p:sp>
      <p:sp>
        <p:nvSpPr>
          <p:cNvPr id="264" name="Google Shape;264;p42"/>
          <p:cNvSpPr txBox="1"/>
          <p:nvPr>
            <p:ph idx="1" type="body"/>
          </p:nvPr>
        </p:nvSpPr>
        <p:spPr>
          <a:xfrm>
            <a:off x="634450" y="958600"/>
            <a:ext cx="7369200" cy="3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-133350" lvl="0" marL="16510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" sz="1600"/>
              <a:t>A</a:t>
            </a:r>
            <a:r>
              <a:rPr lang="en" sz="1600"/>
              <a:t>dded microk8s as a 2nd K8s option (as well as K3s)</a:t>
            </a:r>
            <a:endParaRPr sz="1600"/>
          </a:p>
          <a:p>
            <a:pPr indent="-133350" lvl="0" marL="16510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SzPts val="1600"/>
              <a:buChar char="•"/>
            </a:pPr>
            <a:r>
              <a:rPr lang="en" sz="1600"/>
              <a:t>Added EKS as a 3rd K8s option</a:t>
            </a:r>
            <a:endParaRPr sz="1600"/>
          </a:p>
          <a:p>
            <a:pPr indent="-152400" lvl="0" marL="16510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SzPts val="1900"/>
              <a:buChar char="•"/>
            </a:pPr>
            <a:r>
              <a:rPr lang="en" sz="1600"/>
              <a:t>Added Istio (K8s native option as ingress gateway)</a:t>
            </a:r>
            <a:endParaRPr sz="1600"/>
          </a:p>
          <a:p>
            <a:pPr indent="-152400" lvl="0" marL="16510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SzPts val="1900"/>
              <a:buChar char="•"/>
            </a:pPr>
            <a:r>
              <a:rPr lang="en" sz="1600"/>
              <a:t>Added Keycloak option as identity provider and JWT issuer</a:t>
            </a:r>
            <a:endParaRPr sz="1600"/>
          </a:p>
          <a:p>
            <a:pPr indent="-152400" lvl="0" marL="16510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SzPts val="1900"/>
              <a:buChar char="•"/>
            </a:pPr>
            <a:r>
              <a:rPr lang="en" sz="1600"/>
              <a:t>Using Istio + Keycloak to control API access i.e, NO WSO2!!!</a:t>
            </a:r>
            <a:endParaRPr sz="1600"/>
          </a:p>
          <a:p>
            <a:pPr indent="-133350" lvl="0" marL="16510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" sz="1600"/>
              <a:t>Added K6s instance as option for cluster deployments to facilitate the load testing effort (+perf characterisation workstream)</a:t>
            </a:r>
            <a:endParaRPr sz="1600"/>
          </a:p>
          <a:p>
            <a:pPr indent="-133350" lvl="0" marL="16510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SzPts val="1600"/>
              <a:buChar char="•"/>
            </a:pPr>
            <a:r>
              <a:rPr lang="en" sz="1600"/>
              <a:t>Added support for PM4ML deployments using same IaC components as Mojaloop deployments.</a:t>
            </a:r>
            <a:endParaRPr sz="1600"/>
          </a:p>
          <a:p>
            <a:pPr indent="-133350" lvl="0" marL="16510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SzPts val="1600"/>
              <a:buChar char="•"/>
            </a:pPr>
            <a:r>
              <a:rPr lang="en" sz="1600"/>
              <a:t>Finalizing modules for bare metal deployments.</a:t>
            </a:r>
            <a:endParaRPr sz="1600"/>
          </a:p>
          <a:p>
            <a:pPr indent="-133350" lvl="0" marL="16510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SzPts val="1600"/>
              <a:buChar char="•"/>
            </a:pPr>
            <a:r>
              <a:rPr lang="en" sz="1600"/>
              <a:t>Built out modules for running Managed Database services as drop in configuration replacement for in-cluster databases.  Tested with RDS</a:t>
            </a:r>
            <a:endParaRPr sz="1600"/>
          </a:p>
          <a:p>
            <a:pPr indent="-133350" lvl="0" marL="16510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SzPts val="1600"/>
              <a:buChar char="•"/>
            </a:pPr>
            <a:r>
              <a:rPr lang="en" sz="1600"/>
              <a:t>Added argocd post-sync GP test execution via ttk jobs</a:t>
            </a:r>
            <a:endParaRPr sz="1600"/>
          </a:p>
          <a:p>
            <a:pPr indent="-133350" lvl="0" marL="16510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SzPts val="1600"/>
              <a:buChar char="•"/>
            </a:pPr>
            <a:r>
              <a:rPr lang="en" sz="1600"/>
              <a:t>Connection Manager integrated with keycloak and istio as well as new vault</a:t>
            </a:r>
            <a:endParaRPr sz="1600"/>
          </a:p>
        </p:txBody>
      </p:sp>
      <p:sp>
        <p:nvSpPr>
          <p:cNvPr id="265" name="Google Shape;265;p42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Mojaloop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0A3FF"/>
      </a:accent1>
      <a:accent2>
        <a:srgbClr val="FC440F"/>
      </a:accent2>
      <a:accent3>
        <a:srgbClr val="0010BE"/>
      </a:accent3>
      <a:accent4>
        <a:srgbClr val="FDE74C"/>
      </a:accent4>
      <a:accent5>
        <a:srgbClr val="00DFB1"/>
      </a:accent5>
      <a:accent6>
        <a:srgbClr val="BE0098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